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8" r:id="rId7"/>
    <p:sldId id="270" r:id="rId8"/>
    <p:sldId id="272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eke Sieberichs - Wieringa" initials="FS-W" lastIdx="1" clrIdx="0">
    <p:extLst>
      <p:ext uri="{19B8F6BF-5375-455C-9EA6-DF929625EA0E}">
        <p15:presenceInfo xmlns:p15="http://schemas.microsoft.com/office/powerpoint/2012/main" userId="S::fgb.wieringa@noorderpoort.nl::a29c250d-ca3b-4c44-9b64-abe5757b83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5A6EC-CEEB-4E67-9FBC-CED19851F880}" v="45" dt="2021-11-19T20:00:06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AA95B-DD08-4401-AEA9-2B13131D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88022B-FA04-4D42-A4EF-D25589E0F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C9F0CA-8810-4C26-8C81-17B6E268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375B4B-0F4A-49E7-9619-4FCB7035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3A3A3-0D16-4786-A450-57C275D5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46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6132A-6DF8-44D0-A87D-9F89981D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50AA39-E466-45F0-AB73-C756BBBF7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BB42F5-0674-4E9A-AA35-0B38E5D3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71B82F-50F2-42CD-9914-F66BED7D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72074A-AFA0-43EC-BD90-DB45C88F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21BB6FC-FFCC-42CD-923F-CA60A5F1A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0FFD8B-F10E-4FFF-A73A-6EC9D9C8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C39428-747E-4914-B715-8EE734D5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D14128-A493-4FD0-A9C8-82C19441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42C8CF-8BC6-413A-9946-AFDD5D24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33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A5E6D-0B51-4395-B13B-9F0A8E78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73029F-88F3-46E1-AC69-4DFBE6433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157DAA-42D4-4B85-94F7-19B1B108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95B606-6594-4191-897B-8A1CA7EC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AD4F9A-244C-42EB-843C-D34C0986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32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A6CC-2069-4936-8C0B-D6F97778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5565D3-CCAD-448E-83DF-07B3446CF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53769F-747F-4D01-9968-9E68A28F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29AA73-EF4B-46E8-BB26-73BFE006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A32FDE-3F6F-4E14-ABDE-525BB617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03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4289C-BA57-4151-9D8E-F3749983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3C8839-A9EB-469B-BE7A-F687BAB53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1E9BA4-7FD0-4DBE-909B-268C2F4ED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D8E4A4-2A83-4C1C-8E3B-9A212996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C08286-FB7F-435C-820C-B3E56C5A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7FD571-9DC0-46F0-858E-D440965F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24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A81BD-04B2-4FD1-A617-1BC57631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039F44-6FED-40AC-A49E-E5FE1B0B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63634D-B90B-4725-8898-34811A714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350139-612D-4E16-B303-3086389B2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22CC68-35AD-43A1-9F1B-817CECD5A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B5110D-16BB-490C-86CC-46C8C413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74FC83-3160-492D-8CCE-AD5E1783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093E12-959D-4CB7-AF9E-39A444A3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89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52D20-6691-4199-9A18-E06BF1E0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0B7E1E-01F5-41E9-99FC-74756064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017825-CF2E-4F5A-8659-4AA75F31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596C8F-79E1-4257-A66F-8C4AB552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1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4B0F1F-4BB2-4B1A-94E7-F371FA82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C67396-D3DD-44EE-8E30-0E5157BE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146D6-5B75-47EA-9469-EB0C4A3B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04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22265-3469-4E65-A3AC-04EFCB9D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59D8CD-E11A-43E1-B02A-C994F39B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DB15E1-62DA-408A-A6B4-FF7E7AE8D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3BA698-03E0-4920-ABEE-BFE54227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36AFE5-5366-4AFA-8AC4-FB0602C8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F7545B-C9FD-451A-AB25-DA7436E9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97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4572E-FE90-4308-8075-780FFC94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ADEFBF-40E1-45FC-9DAC-DDE19F9E7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6EBC69-EE25-4B0A-8C1B-7D99D375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2292F9-BBBD-42A9-BFEE-7DA1C0EC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7D0B07-BF48-46F3-ADAD-04616BF1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0D64C5-9CD3-4DE4-8985-5C23C0A9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8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F57A4F-EB4B-4425-9494-7AFD7478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B3DC03-915C-4222-8930-2E53C4AA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F036A-B4AB-47F6-BF77-19F2AB35A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56098-C4D8-4C91-A3EE-949C729E2465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A5767C-D636-450A-AB54-D82F1EC73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EDC079-EA89-45DC-AFC1-BA3AA1845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FB6DE-37FA-4B63-A70B-9E64F2D5D5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54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nsb.nl/nieuws/ondanks-inspanningen-blijft-diversiteit-in-sportbesturen-moeizaa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3421FED-654A-48A7-ADD5-EF87BE90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6" r="1" b="5927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623FB8-F1B3-4EF7-A9C5-0C1191770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272" y="3651047"/>
            <a:ext cx="5370576" cy="911117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rgbClr val="FFFFFF"/>
                </a:solidFill>
              </a:rPr>
              <a:t>Les 7: Diversiteit in de organisatie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D6C30D-C155-4B66-89F4-924EDAC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nl-NL" sz="5400">
                <a:solidFill>
                  <a:srgbClr val="FFFFFF"/>
                </a:solidFill>
              </a:rPr>
              <a:t>Module Diversiteit</a:t>
            </a:r>
          </a:p>
        </p:txBody>
      </p:sp>
    </p:spTree>
    <p:extLst>
      <p:ext uri="{BB962C8B-B14F-4D97-AF65-F5344CB8AC3E}">
        <p14:creationId xmlns:p14="http://schemas.microsoft.com/office/powerpoint/2010/main" val="62660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8475487-1EBD-40C0-AF39-C1653920C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" r="1" b="1"/>
          <a:stretch/>
        </p:blipFill>
        <p:spPr>
          <a:xfrm>
            <a:off x="457200" y="513984"/>
            <a:ext cx="11277600" cy="58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4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61847F5-960B-4B7D-97EA-5F4E5F2CAE5F}"/>
              </a:ext>
            </a:extLst>
          </p:cNvPr>
          <p:cNvSpPr/>
          <p:nvPr/>
        </p:nvSpPr>
        <p:spPr>
          <a:xfrm>
            <a:off x="930302" y="644455"/>
            <a:ext cx="110875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Opdracht:</a:t>
            </a:r>
            <a:br>
              <a:rPr lang="nl-NL" sz="2400" dirty="0"/>
            </a:br>
            <a:r>
              <a:rPr lang="nl-NL" sz="2400" dirty="0"/>
              <a:t>Lees de situatie hieronder. Gebruik het schema op de vorige dia</a:t>
            </a:r>
          </a:p>
          <a:p>
            <a:r>
              <a:rPr lang="nl-NL" sz="2400" dirty="0"/>
              <a:t>om te voorspellen hoe iemand zou reageren die uit een F-cultuur komt.</a:t>
            </a:r>
          </a:p>
          <a:p>
            <a:endParaRPr lang="nl-NL" sz="2400" dirty="0"/>
          </a:p>
          <a:p>
            <a:r>
              <a:rPr lang="nl-NL" sz="2800" b="1" dirty="0"/>
              <a:t>Situatie:</a:t>
            </a:r>
          </a:p>
          <a:p>
            <a:r>
              <a:rPr lang="nl-NL" sz="2400" dirty="0" err="1"/>
              <a:t>Anil</a:t>
            </a:r>
            <a:r>
              <a:rPr lang="nl-NL" sz="2400" dirty="0"/>
              <a:t> is 16, zijn familie komt uit India. Hij is verliefd geworden op een Nederlands meisje.</a:t>
            </a:r>
          </a:p>
          <a:p>
            <a:r>
              <a:rPr lang="nl-NL" sz="2400" dirty="0"/>
              <a:t>Hij vermoedt dat zijn ouders er niet blij mee zijn en heeft het geheim gehouden. </a:t>
            </a:r>
            <a:br>
              <a:rPr lang="nl-NL" sz="2400" dirty="0"/>
            </a:br>
            <a:r>
              <a:rPr lang="nl-NL" sz="2400" dirty="0"/>
              <a:t>Totdat zijn vader ze gearmd op straat zag lopen. </a:t>
            </a:r>
            <a:br>
              <a:rPr lang="nl-NL" sz="2400" dirty="0"/>
            </a:br>
            <a:r>
              <a:rPr lang="nl-NL" sz="2400" dirty="0"/>
              <a:t>De vader van </a:t>
            </a:r>
            <a:r>
              <a:rPr lang="nl-NL" sz="2400" dirty="0" err="1"/>
              <a:t>Anil</a:t>
            </a:r>
            <a:r>
              <a:rPr lang="nl-NL" sz="2400" dirty="0"/>
              <a:t> dringt er bij hem op aan om het contact met zijn vriendin te verbreken. </a:t>
            </a:r>
          </a:p>
          <a:p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Hoe zal </a:t>
            </a:r>
            <a:r>
              <a:rPr lang="nl-NL" sz="2400" dirty="0" err="1"/>
              <a:t>Anil</a:t>
            </a:r>
            <a:r>
              <a:rPr lang="nl-NL" sz="2400" dirty="0"/>
              <a:t> reageren vanuit de Indiase cultuur?</a:t>
            </a:r>
          </a:p>
          <a:p>
            <a:pPr marL="342900" indent="-342900">
              <a:buAutoNum type="arabicPeriod"/>
            </a:pPr>
            <a:r>
              <a:rPr lang="nl-NL" sz="2400" dirty="0"/>
              <a:t>Hoe zou dat in jouw gezin gaan als je met </a:t>
            </a:r>
            <a:r>
              <a:rPr lang="nl-NL" sz="2400" dirty="0" err="1"/>
              <a:t>Anil</a:t>
            </a:r>
            <a:r>
              <a:rPr lang="nl-NL" sz="2400" dirty="0"/>
              <a:t> (of zijn zus) thuis zou komen?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80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E27DE37-7750-4D9D-B089-E2DA0B10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4" y="-8076"/>
            <a:ext cx="1952625" cy="21878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DF9EAB6-7F42-4FE5-BC87-E46FEBE31C3C}"/>
              </a:ext>
            </a:extLst>
          </p:cNvPr>
          <p:cNvSpPr/>
          <p:nvPr/>
        </p:nvSpPr>
        <p:spPr>
          <a:xfrm>
            <a:off x="3236837" y="544672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E37D446B-00C1-4E61-B4BC-683144A00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65090"/>
              </p:ext>
            </p:extLst>
          </p:nvPr>
        </p:nvGraphicFramePr>
        <p:xfrm>
          <a:off x="1425134" y="2025712"/>
          <a:ext cx="8128000" cy="416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734003745"/>
                    </a:ext>
                  </a:extLst>
                </a:gridCol>
                <a:gridCol w="7359650">
                  <a:extLst>
                    <a:ext uri="{9D8B030D-6E8A-4147-A177-3AD203B41FA5}">
                      <a16:colId xmlns:a16="http://schemas.microsoft.com/office/drawing/2014/main" val="725335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6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Oriëntatie op (culturele) diversiteit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3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Kennis van culturen en godsdiensten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9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Diversiteit in de groep: wat komt erbij kijken?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6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Omgaan met (verschillen tussen) jongens en meisjes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02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Diversiteit bij ouders: waar hou je rekening mee?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34070"/>
                  </a:ext>
                </a:extLst>
              </a:tr>
              <a:tr h="589069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highlight>
                            <a:srgbClr val="FFFF00"/>
                          </a:highlight>
                        </a:rPr>
                        <a:t>Diversiteit in de organisatie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1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Afronden tijdschrift en inleveren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09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Evalueren en reflecteren op ontwikkeling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1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2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AC32D5-FB66-488F-9094-7C12FC21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306" y="-494180"/>
            <a:ext cx="5754896" cy="1667569"/>
          </a:xfrm>
        </p:spPr>
        <p:txBody>
          <a:bodyPr anchor="b">
            <a:normAutofit/>
          </a:bodyPr>
          <a:lstStyle/>
          <a:p>
            <a:r>
              <a:rPr lang="nl-NL" sz="4000" b="1" dirty="0"/>
              <a:t>Vandaag: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DAAE33-BA10-443E-86BD-BD70F27FC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51" y="905887"/>
            <a:ext cx="3824187" cy="458902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AD41B-7287-435B-B1ED-007D0E96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575" y="1667569"/>
            <a:ext cx="6078358" cy="3197464"/>
          </a:xfrm>
        </p:spPr>
        <p:txBody>
          <a:bodyPr anchor="t">
            <a:noAutofit/>
          </a:bodyPr>
          <a:lstStyle/>
          <a:p>
            <a:r>
              <a:rPr lang="nl-NL" sz="2400" dirty="0"/>
              <a:t>intercultureel werken </a:t>
            </a:r>
          </a:p>
          <a:p>
            <a:r>
              <a:rPr lang="nl-NL" sz="2400" dirty="0"/>
              <a:t>verschillen open en gesloten team</a:t>
            </a:r>
          </a:p>
          <a:p>
            <a:r>
              <a:rPr lang="nl-NL" sz="2400" dirty="0"/>
              <a:t>verschil homogeen en heterogeen team</a:t>
            </a:r>
          </a:p>
          <a:p>
            <a:r>
              <a:rPr lang="nl-NL" sz="2400" dirty="0"/>
              <a:t>hoe diversiteit in een team gebruiken</a:t>
            </a:r>
          </a:p>
          <a:p>
            <a:r>
              <a:rPr lang="nl-NL" sz="2400" dirty="0"/>
              <a:t>referentiekader </a:t>
            </a:r>
          </a:p>
          <a:p>
            <a:r>
              <a:rPr lang="nl-NL" sz="2400" dirty="0"/>
              <a:t>aandachtspunten interculturele communicatie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Hier hoort blz. 77 t/m 89 bij uit je boek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EDDD15-23E3-4AA4-8AFA-F20B29704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96" y="959169"/>
            <a:ext cx="4814510" cy="393226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0AC5C7F-AC92-49C8-93AB-8C3D7C190184}"/>
              </a:ext>
            </a:extLst>
          </p:cNvPr>
          <p:cNvSpPr txBox="1"/>
          <p:nvPr/>
        </p:nvSpPr>
        <p:spPr>
          <a:xfrm>
            <a:off x="5418923" y="1177547"/>
            <a:ext cx="6717416" cy="48686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/>
              <a:t>- Intercultureel werken</a:t>
            </a:r>
            <a:br>
              <a:rPr lang="en-US" sz="3200" b="1"/>
            </a:br>
            <a:endParaRPr lang="en-US" sz="3200" b="1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3200" b="1"/>
              <a:t>Diversiteit in het team</a:t>
            </a:r>
            <a:br>
              <a:rPr lang="en-US" sz="3200" b="1"/>
            </a:br>
            <a:r>
              <a:rPr lang="en-US" sz="3200" b="1"/>
              <a:t>&gt; Waar denk je dan aan?</a:t>
            </a:r>
            <a:br>
              <a:rPr lang="en-US" sz="3200" b="1"/>
            </a:br>
            <a:endParaRPr lang="en-US" sz="32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/>
              <a:t>Niet de verschillen maar de betekenis die mensen eraan geven is bepalend voor de omgang en samenwerking!</a:t>
            </a:r>
            <a:br>
              <a:rPr lang="en-US" sz="3200" b="1"/>
            </a:br>
            <a:r>
              <a:rPr lang="en-US" sz="3200" b="1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/>
              <a:t>- Wat is teamcultuur?</a:t>
            </a:r>
            <a:br>
              <a:rPr lang="en-US" sz="3200" b="1"/>
            </a:br>
            <a:br>
              <a:rPr lang="en-US" sz="3200" b="1"/>
            </a:br>
            <a:br>
              <a:rPr lang="en-US" sz="1400" b="1"/>
            </a:br>
            <a:br>
              <a:rPr lang="en-US" sz="1400" b="1"/>
            </a:br>
            <a:br>
              <a:rPr lang="en-US" sz="1400" b="1"/>
            </a:br>
            <a:endParaRPr lang="en-US" sz="1400" b="1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8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AB701-5890-488E-9E78-1379CF8F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5" y="1245578"/>
            <a:ext cx="10655355" cy="1485900"/>
          </a:xfrm>
        </p:spPr>
        <p:txBody>
          <a:bodyPr>
            <a:normAutofit fontScale="90000"/>
          </a:bodyPr>
          <a:lstStyle/>
          <a:p>
            <a:r>
              <a:rPr lang="en-US" sz="2400" b="1" dirty="0" err="1">
                <a:latin typeface="+mn-lt"/>
              </a:rPr>
              <a:t>Groepsklimaat</a:t>
            </a:r>
            <a:r>
              <a:rPr lang="en-US" sz="2400" b="1" dirty="0">
                <a:latin typeface="+mn-lt"/>
              </a:rPr>
              <a:t>: </a:t>
            </a:r>
            <a:r>
              <a:rPr lang="en-US" sz="2400" b="1" i="1" dirty="0" err="1">
                <a:latin typeface="+mn-lt"/>
              </a:rPr>
              <a:t>Zoek</a:t>
            </a:r>
            <a:r>
              <a:rPr lang="en-US" sz="2400" b="1" i="1" dirty="0">
                <a:latin typeface="+mn-lt"/>
              </a:rPr>
              <a:t> op in je </a:t>
            </a:r>
            <a:r>
              <a:rPr lang="en-US" sz="2400" b="1" i="1" dirty="0" err="1">
                <a:latin typeface="+mn-lt"/>
              </a:rPr>
              <a:t>boek</a:t>
            </a:r>
            <a:r>
              <a:rPr lang="en-US" sz="2400" b="1" i="1" dirty="0">
                <a:latin typeface="+mn-lt"/>
              </a:rPr>
              <a:t>, </a:t>
            </a:r>
            <a:r>
              <a:rPr lang="en-US" sz="2400" b="1" i="1" dirty="0" err="1">
                <a:latin typeface="+mn-lt"/>
              </a:rPr>
              <a:t>blz</a:t>
            </a:r>
            <a:r>
              <a:rPr lang="en-US" sz="2400" b="1" i="1" dirty="0">
                <a:latin typeface="+mn-lt"/>
              </a:rPr>
              <a:t>. 79 </a:t>
            </a:r>
            <a:r>
              <a:rPr lang="en-US" sz="2400" b="1" i="1" dirty="0" err="1">
                <a:latin typeface="+mn-lt"/>
              </a:rPr>
              <a:t>en</a:t>
            </a:r>
            <a:r>
              <a:rPr lang="en-US" sz="2400" b="1" i="1" dirty="0">
                <a:latin typeface="+mn-lt"/>
              </a:rPr>
              <a:t> 80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- </a:t>
            </a:r>
            <a:r>
              <a:rPr lang="en-US" sz="2400" dirty="0">
                <a:latin typeface="+mn-lt"/>
              </a:rPr>
              <a:t>Open </a:t>
            </a: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gesloten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Wat </a:t>
            </a:r>
            <a:r>
              <a:rPr lang="en-US" sz="2400" dirty="0" err="1">
                <a:latin typeface="+mn-lt"/>
              </a:rPr>
              <a:t>zijn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kenmerken</a:t>
            </a:r>
            <a:r>
              <a:rPr lang="en-US" sz="2400" dirty="0">
                <a:latin typeface="+mn-lt"/>
              </a:rPr>
              <a:t>? </a:t>
            </a:r>
            <a:r>
              <a:rPr lang="en-US" sz="2400" dirty="0" err="1">
                <a:latin typeface="+mn-lt"/>
              </a:rPr>
              <a:t>Voorbeelden</a:t>
            </a:r>
            <a:r>
              <a:rPr lang="en-US" sz="2400" dirty="0">
                <a:latin typeface="+mn-lt"/>
              </a:rPr>
              <a:t>?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Homogeen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heterogeen</a:t>
            </a:r>
            <a:r>
              <a:rPr lang="en-US" sz="2400" dirty="0">
                <a:latin typeface="+mn-lt"/>
              </a:rPr>
              <a:t> team &gt; wat </a:t>
            </a:r>
            <a:r>
              <a:rPr lang="en-US" sz="2400" dirty="0" err="1">
                <a:latin typeface="+mn-lt"/>
              </a:rPr>
              <a:t>betekent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dit</a:t>
            </a:r>
            <a:r>
              <a:rPr lang="en-US" sz="2400" dirty="0">
                <a:latin typeface="+mn-lt"/>
              </a:rPr>
              <a:t>? Wat </a:t>
            </a:r>
            <a:r>
              <a:rPr lang="en-US" sz="2400" dirty="0" err="1">
                <a:latin typeface="+mn-lt"/>
              </a:rPr>
              <a:t>zijn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voor</a:t>
            </a:r>
            <a:r>
              <a:rPr lang="en-US" sz="24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nadelen</a:t>
            </a:r>
            <a:r>
              <a:rPr lang="en-US" sz="2400" dirty="0">
                <a:latin typeface="+mn-lt"/>
              </a:rPr>
              <a:t>?</a:t>
            </a:r>
            <a:br>
              <a:rPr lang="en-US" sz="2400" b="1" dirty="0"/>
            </a:b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 err="1">
                <a:latin typeface="+mn-lt"/>
              </a:rPr>
              <a:t>Lesopdracht</a:t>
            </a:r>
            <a:r>
              <a:rPr lang="en-US" sz="2400" b="1" dirty="0">
                <a:latin typeface="+mn-lt"/>
              </a:rPr>
              <a:t> 1: </a:t>
            </a:r>
            <a:r>
              <a:rPr lang="en-US" sz="2400" b="1" i="1" dirty="0">
                <a:latin typeface="+mn-lt"/>
              </a:rPr>
              <a:t>hoe </a:t>
            </a:r>
            <a:r>
              <a:rPr lang="en-US" sz="2400" b="1" i="1" dirty="0" err="1">
                <a:latin typeface="+mn-lt"/>
              </a:rPr>
              <a:t>gebruik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maken</a:t>
            </a:r>
            <a:r>
              <a:rPr lang="en-US" sz="2400" b="1" i="1" dirty="0">
                <a:latin typeface="+mn-lt"/>
              </a:rPr>
              <a:t> van </a:t>
            </a:r>
            <a:r>
              <a:rPr lang="en-US" sz="2400" b="1" i="1" dirty="0" err="1">
                <a:latin typeface="+mn-lt"/>
              </a:rPr>
              <a:t>diversiteit</a:t>
            </a:r>
            <a:r>
              <a:rPr lang="en-US" sz="2400" b="1" i="1" dirty="0">
                <a:latin typeface="+mn-lt"/>
              </a:rPr>
              <a:t>?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- je </a:t>
            </a:r>
            <a:r>
              <a:rPr lang="en-US" sz="2400" b="1" dirty="0" err="1">
                <a:latin typeface="+mn-lt"/>
              </a:rPr>
              <a:t>krijgt</a:t>
            </a:r>
            <a:r>
              <a:rPr lang="en-US" sz="2400" b="1" dirty="0">
                <a:latin typeface="+mn-lt"/>
              </a:rPr>
              <a:t> van de docent </a:t>
            </a:r>
            <a:r>
              <a:rPr lang="en-US" sz="2400" b="1" dirty="0" err="1">
                <a:latin typeface="+mn-lt"/>
              </a:rPr>
              <a:t>verschillende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voorbeelden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- </a:t>
            </a:r>
            <a:r>
              <a:rPr lang="en-US" sz="2400" b="1" dirty="0" err="1">
                <a:latin typeface="+mn-lt"/>
              </a:rPr>
              <a:t>schrijf</a:t>
            </a:r>
            <a:r>
              <a:rPr lang="en-US" sz="2400" b="1" dirty="0">
                <a:latin typeface="+mn-lt"/>
              </a:rPr>
              <a:t> op wat je </a:t>
            </a:r>
            <a:r>
              <a:rPr lang="en-US" sz="2400" b="1" dirty="0" err="1">
                <a:latin typeface="+mn-lt"/>
              </a:rPr>
              <a:t>juist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wél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en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niet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moet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doen</a:t>
            </a:r>
            <a:br>
              <a:rPr lang="en-US" sz="2400" b="1" dirty="0"/>
            </a:b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33B590-F8BF-413D-9190-C3E35A94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70" y="3200400"/>
            <a:ext cx="365641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l-NL"/>
            </a:br>
            <a:br>
              <a:rPr lang="nl-NL"/>
            </a:br>
            <a:endParaRPr lang="nl-NL" b="1" i="0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7771B98-A767-4387-B368-8621BF47B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681080"/>
              </p:ext>
            </p:extLst>
          </p:nvPr>
        </p:nvGraphicFramePr>
        <p:xfrm>
          <a:off x="645293" y="3510280"/>
          <a:ext cx="5108271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487">
                  <a:extLst>
                    <a:ext uri="{9D8B030D-6E8A-4147-A177-3AD203B41FA5}">
                      <a16:colId xmlns:a16="http://schemas.microsoft.com/office/drawing/2014/main" val="1956266251"/>
                    </a:ext>
                  </a:extLst>
                </a:gridCol>
                <a:gridCol w="2647784">
                  <a:extLst>
                    <a:ext uri="{9D8B030D-6E8A-4147-A177-3AD203B41FA5}">
                      <a16:colId xmlns:a16="http://schemas.microsoft.com/office/drawing/2014/main" val="3009834085"/>
                    </a:ext>
                  </a:extLst>
                </a:gridCol>
              </a:tblGrid>
              <a:tr h="218346">
                <a:tc>
                  <a:txBody>
                    <a:bodyPr/>
                    <a:lstStyle/>
                    <a:p>
                      <a:r>
                        <a:rPr lang="nl-NL"/>
                        <a:t>Wat WÉL doen?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Wat juist NIET doen?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9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12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71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38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23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79478"/>
                  </a:ext>
                </a:extLst>
              </a:tr>
            </a:tbl>
          </a:graphicData>
        </a:graphic>
      </p:graphicFrame>
      <p:pic>
        <p:nvPicPr>
          <p:cNvPr id="7" name="Afbeelding 6" descr="Afbeelding met tekst, speelgoed, pop, illustratie&#10;&#10;Automatisch gegenereerde beschrijving">
            <a:extLst>
              <a:ext uri="{FF2B5EF4-FFF2-40B4-BE49-F238E27FC236}">
                <a16:creationId xmlns:a16="http://schemas.microsoft.com/office/drawing/2014/main" id="{354FBE6B-C709-4F51-8347-891803917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2984" y="2503296"/>
            <a:ext cx="5108271" cy="22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E5D8D8C-8B08-47E5-8BF0-FA2F45C6CD49}"/>
              </a:ext>
            </a:extLst>
          </p:cNvPr>
          <p:cNvSpPr/>
          <p:nvPr/>
        </p:nvSpPr>
        <p:spPr>
          <a:xfrm>
            <a:off x="701791" y="477113"/>
            <a:ext cx="7004405" cy="62058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 err="1"/>
              <a:t>Beroepshouding</a:t>
            </a:r>
            <a:r>
              <a:rPr lang="en-US" sz="8000" b="1" dirty="0"/>
              <a:t> </a:t>
            </a:r>
            <a:r>
              <a:rPr lang="en-US" sz="8000" b="1" dirty="0" err="1"/>
              <a:t>en</a:t>
            </a:r>
            <a:r>
              <a:rPr lang="en-US" sz="8000" b="1" dirty="0"/>
              <a:t> </a:t>
            </a:r>
            <a:r>
              <a:rPr lang="en-US" sz="8000" b="1" dirty="0" err="1"/>
              <a:t>diversiteit</a:t>
            </a:r>
            <a:br>
              <a:rPr lang="en-US" sz="7200" dirty="0"/>
            </a:br>
            <a:r>
              <a:rPr lang="en-US" sz="7200" dirty="0" err="1"/>
              <a:t>Waarden</a:t>
            </a:r>
            <a:r>
              <a:rPr lang="en-US" sz="7200" dirty="0"/>
              <a:t>: wat je </a:t>
            </a:r>
            <a:r>
              <a:rPr lang="en-US" sz="7200" dirty="0" err="1"/>
              <a:t>waardevol</a:t>
            </a:r>
            <a:r>
              <a:rPr lang="en-US" sz="7200" dirty="0"/>
              <a:t> </a:t>
            </a:r>
            <a:r>
              <a:rPr lang="en-US" sz="7200" dirty="0" err="1"/>
              <a:t>vindt</a:t>
            </a:r>
            <a:br>
              <a:rPr lang="en-US" sz="7200" dirty="0"/>
            </a:br>
            <a:r>
              <a:rPr lang="en-US" sz="7200" dirty="0" err="1"/>
              <a:t>Normen</a:t>
            </a:r>
            <a:r>
              <a:rPr lang="en-US" sz="7200" dirty="0"/>
              <a:t>: wat je </a:t>
            </a:r>
            <a:r>
              <a:rPr lang="en-US" sz="7200" dirty="0" err="1"/>
              <a:t>normaal</a:t>
            </a:r>
            <a:r>
              <a:rPr lang="en-US" sz="7200" dirty="0"/>
              <a:t> </a:t>
            </a:r>
            <a:r>
              <a:rPr lang="en-US" sz="7200" dirty="0" err="1"/>
              <a:t>vindt</a:t>
            </a:r>
            <a:br>
              <a:rPr lang="en-US" sz="7200" dirty="0"/>
            </a:br>
            <a:r>
              <a:rPr lang="en-US" sz="7200" i="1" dirty="0" err="1"/>
              <a:t>Bijvoorbeeld</a:t>
            </a:r>
            <a:r>
              <a:rPr lang="en-US" sz="7200" i="1" dirty="0"/>
              <a:t>: </a:t>
            </a:r>
            <a:r>
              <a:rPr lang="en-US" sz="7200" i="1" dirty="0" err="1"/>
              <a:t>opstaan</a:t>
            </a:r>
            <a:r>
              <a:rPr lang="en-US" sz="7200" i="1" dirty="0"/>
              <a:t> </a:t>
            </a:r>
            <a:r>
              <a:rPr lang="en-US" sz="7200" i="1" dirty="0" err="1"/>
              <a:t>voor</a:t>
            </a:r>
            <a:r>
              <a:rPr lang="en-US" sz="7200" i="1" dirty="0"/>
              <a:t> </a:t>
            </a:r>
            <a:r>
              <a:rPr lang="en-US" sz="7200" i="1" dirty="0" err="1"/>
              <a:t>ouderen</a:t>
            </a:r>
            <a:r>
              <a:rPr lang="en-US" sz="7200" i="1" dirty="0"/>
              <a:t> in de </a:t>
            </a:r>
            <a:r>
              <a:rPr lang="en-US" sz="7200" i="1" dirty="0" err="1"/>
              <a:t>trein</a:t>
            </a:r>
            <a:br>
              <a:rPr lang="en-US" sz="7200" i="1" dirty="0"/>
            </a:br>
            <a:br>
              <a:rPr lang="en-US" sz="7200" i="1" dirty="0"/>
            </a:br>
            <a:endParaRPr lang="en-US" sz="72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 err="1"/>
              <a:t>Referentiekader</a:t>
            </a:r>
            <a:br>
              <a:rPr lang="en-US" sz="7200" dirty="0"/>
            </a:br>
            <a:r>
              <a:rPr lang="en-US" sz="7200" dirty="0"/>
              <a:t>Wat is </a:t>
            </a:r>
            <a:r>
              <a:rPr lang="en-US" sz="7200" dirty="0" err="1"/>
              <a:t>dit</a:t>
            </a:r>
            <a:r>
              <a:rPr lang="en-US" sz="7200" dirty="0"/>
              <a:t>? </a:t>
            </a:r>
            <a:r>
              <a:rPr lang="en-US" sz="7200" dirty="0" err="1"/>
              <a:t>En</a:t>
            </a:r>
            <a:r>
              <a:rPr lang="en-US" sz="7200" dirty="0"/>
              <a:t> hoe zit ‘t met </a:t>
            </a:r>
            <a:r>
              <a:rPr lang="en-US" sz="7200" dirty="0" err="1"/>
              <a:t>jouw</a:t>
            </a:r>
            <a:r>
              <a:rPr lang="en-US" sz="7200" dirty="0"/>
              <a:t> </a:t>
            </a:r>
            <a:r>
              <a:rPr lang="en-US" sz="7200" dirty="0" err="1"/>
              <a:t>referentiekader</a:t>
            </a:r>
            <a:r>
              <a:rPr lang="en-US" sz="7200" dirty="0"/>
              <a:t>??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7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7200" dirty="0"/>
            </a:br>
            <a:br>
              <a:rPr lang="en-US" sz="8000" dirty="0"/>
            </a:br>
            <a:br>
              <a:rPr lang="en-US" sz="2900" i="1" dirty="0"/>
            </a:br>
            <a:endParaRPr lang="en-US" sz="29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900" i="1" dirty="0"/>
            </a:br>
            <a:endParaRPr lang="en-US" sz="29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2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i="1" dirty="0"/>
            </a:br>
            <a:br>
              <a:rPr lang="en-US" sz="2000" i="1" dirty="0"/>
            </a:br>
            <a:endParaRPr lang="en-US" sz="2000" i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58B4D2-E421-4FED-9BE9-24FDEB48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962" y="1784357"/>
            <a:ext cx="3289261" cy="32892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14D55C1-0079-45F5-9203-AE4676E61704}"/>
              </a:ext>
            </a:extLst>
          </p:cNvPr>
          <p:cNvSpPr/>
          <p:nvPr/>
        </p:nvSpPr>
        <p:spPr>
          <a:xfrm>
            <a:off x="457200" y="3717287"/>
            <a:ext cx="6790414" cy="26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</a:rPr>
              <a:t>Lesopdracht</a:t>
            </a:r>
            <a:r>
              <a:rPr lang="en-US" sz="2400" b="1" i="1" dirty="0">
                <a:solidFill>
                  <a:schemeClr val="tx1"/>
                </a:solidFill>
              </a:rPr>
              <a:t> 2: </a:t>
            </a:r>
            <a:r>
              <a:rPr lang="en-US" sz="2000" b="1" i="1" dirty="0">
                <a:solidFill>
                  <a:schemeClr val="tx1"/>
                </a:solidFill>
              </a:rPr>
              <a:t>(10 </a:t>
            </a:r>
            <a:r>
              <a:rPr lang="en-US" sz="2000" b="1" i="1" dirty="0" err="1">
                <a:solidFill>
                  <a:schemeClr val="tx1"/>
                </a:solidFill>
              </a:rPr>
              <a:t>minuten</a:t>
            </a:r>
            <a:r>
              <a:rPr lang="en-US" sz="2000" b="1" i="1" dirty="0">
                <a:solidFill>
                  <a:schemeClr val="tx1"/>
                </a:solidFill>
              </a:rPr>
              <a:t>)</a:t>
            </a:r>
            <a:br>
              <a:rPr lang="en-US" sz="2000" i="1" dirty="0"/>
            </a:br>
            <a:r>
              <a:rPr lang="en-US" i="1" dirty="0"/>
              <a:t>Ga in </a:t>
            </a:r>
            <a:r>
              <a:rPr lang="en-US" i="1" dirty="0" err="1"/>
              <a:t>tweetallen</a:t>
            </a:r>
            <a:r>
              <a:rPr lang="en-US" i="1" dirty="0"/>
              <a:t> met </a:t>
            </a:r>
            <a:r>
              <a:rPr lang="en-US" i="1" dirty="0" err="1"/>
              <a:t>elkaar</a:t>
            </a:r>
            <a:r>
              <a:rPr lang="en-US" i="1" dirty="0"/>
              <a:t> in </a:t>
            </a:r>
            <a:r>
              <a:rPr lang="en-US" i="1" dirty="0" err="1"/>
              <a:t>gesprek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bespreek</a:t>
            </a:r>
            <a:r>
              <a:rPr lang="en-US" i="1" dirty="0"/>
              <a:t>; hoe </a:t>
            </a:r>
            <a:r>
              <a:rPr lang="en-US" i="1" dirty="0" err="1"/>
              <a:t>wordt</a:t>
            </a:r>
            <a:r>
              <a:rPr lang="en-US" i="1" dirty="0"/>
              <a:t> er </a:t>
            </a:r>
            <a:r>
              <a:rPr lang="en-US" i="1" dirty="0" err="1"/>
              <a:t>bij</a:t>
            </a:r>
            <a:r>
              <a:rPr lang="en-US" i="1" dirty="0"/>
              <a:t> </a:t>
            </a:r>
            <a:r>
              <a:rPr lang="en-US" i="1" dirty="0" err="1"/>
              <a:t>jou</a:t>
            </a:r>
            <a:r>
              <a:rPr lang="en-US" i="1" dirty="0"/>
              <a:t> </a:t>
            </a:r>
            <a:r>
              <a:rPr lang="en-US" i="1" dirty="0" err="1"/>
              <a:t>thuis</a:t>
            </a:r>
            <a:r>
              <a:rPr lang="en-US" i="1" dirty="0"/>
              <a:t> </a:t>
            </a:r>
            <a:r>
              <a:rPr lang="en-US" i="1" dirty="0" err="1"/>
              <a:t>aangekeken</a:t>
            </a:r>
            <a:r>
              <a:rPr lang="en-US" i="1" dirty="0"/>
              <a:t> </a:t>
            </a:r>
            <a:r>
              <a:rPr lang="en-US" i="1" dirty="0" err="1"/>
              <a:t>tegen</a:t>
            </a:r>
            <a:r>
              <a:rPr lang="en-US" i="1" dirty="0"/>
              <a:t> 1 van de </a:t>
            </a:r>
            <a:r>
              <a:rPr lang="en-US" i="1" dirty="0" err="1"/>
              <a:t>volgende</a:t>
            </a:r>
            <a:r>
              <a:rPr lang="en-US" i="1" dirty="0"/>
              <a:t> </a:t>
            </a:r>
            <a:r>
              <a:rPr lang="en-US" i="1" dirty="0" err="1"/>
              <a:t>onderwerpen</a:t>
            </a:r>
            <a:r>
              <a:rPr lang="en-US" i="1" dirty="0"/>
              <a:t>:</a:t>
            </a:r>
            <a:br>
              <a:rPr lang="en-US" i="1" dirty="0"/>
            </a:br>
            <a:r>
              <a:rPr lang="en-US" i="1" dirty="0" err="1"/>
              <a:t>ouderen</a:t>
            </a:r>
            <a:r>
              <a:rPr lang="en-US" i="1" dirty="0"/>
              <a:t>/regels over </a:t>
            </a:r>
            <a:r>
              <a:rPr lang="en-US" i="1" dirty="0" err="1"/>
              <a:t>uitgaan</a:t>
            </a:r>
            <a:r>
              <a:rPr lang="en-US" i="1" dirty="0"/>
              <a:t> </a:t>
            </a:r>
            <a:r>
              <a:rPr lang="en-US" i="1" dirty="0" err="1"/>
              <a:t>e.d.</a:t>
            </a:r>
            <a:r>
              <a:rPr lang="en-US" i="1" dirty="0"/>
              <a:t>/</a:t>
            </a:r>
            <a:r>
              <a:rPr lang="en-US" i="1" dirty="0" err="1"/>
              <a:t>relaties</a:t>
            </a:r>
            <a:r>
              <a:rPr lang="en-US" i="1" dirty="0"/>
              <a:t>/</a:t>
            </a:r>
            <a:r>
              <a:rPr lang="en-US" i="1" dirty="0" err="1"/>
              <a:t>mensen</a:t>
            </a:r>
            <a:r>
              <a:rPr lang="en-US" i="1" dirty="0"/>
              <a:t> met </a:t>
            </a:r>
            <a:r>
              <a:rPr lang="en-US" i="1" dirty="0" err="1"/>
              <a:t>een</a:t>
            </a:r>
            <a:r>
              <a:rPr lang="en-US" i="1" dirty="0"/>
              <a:t> </a:t>
            </a:r>
            <a:r>
              <a:rPr lang="en-US" i="1" dirty="0" err="1"/>
              <a:t>beperking</a:t>
            </a:r>
            <a:br>
              <a:rPr lang="en-US" i="1" dirty="0"/>
            </a:br>
            <a:br>
              <a:rPr lang="en-US" i="1" dirty="0"/>
            </a:br>
            <a:r>
              <a:rPr lang="en-US" i="1" dirty="0" err="1"/>
              <a:t>Vul</a:t>
            </a:r>
            <a:r>
              <a:rPr lang="en-US" i="1" dirty="0"/>
              <a:t> op het </a:t>
            </a:r>
            <a:r>
              <a:rPr lang="en-US" i="1" dirty="0" err="1"/>
              <a:t>werkblad</a:t>
            </a:r>
            <a:r>
              <a:rPr lang="en-US" i="1" dirty="0"/>
              <a:t> met </a:t>
            </a:r>
            <a:r>
              <a:rPr lang="en-US" i="1" dirty="0" err="1"/>
              <a:t>steekwoorden</a:t>
            </a:r>
            <a:r>
              <a:rPr lang="en-US" i="1" dirty="0"/>
              <a:t> in door </a:t>
            </a:r>
            <a:r>
              <a:rPr lang="en-US" i="1" dirty="0" err="1"/>
              <a:t>welke</a:t>
            </a:r>
            <a:r>
              <a:rPr lang="en-US" i="1" dirty="0"/>
              <a:t> </a:t>
            </a:r>
            <a:r>
              <a:rPr lang="en-US" i="1" dirty="0" err="1"/>
              <a:t>bril</a:t>
            </a:r>
            <a:r>
              <a:rPr lang="en-US" i="1" dirty="0"/>
              <a:t> </a:t>
            </a:r>
            <a:r>
              <a:rPr lang="en-US" i="1" dirty="0" err="1"/>
              <a:t>jij</a:t>
            </a:r>
            <a:r>
              <a:rPr lang="en-US" i="1" dirty="0"/>
              <a:t> </a:t>
            </a:r>
            <a:r>
              <a:rPr lang="en-US" i="1" dirty="0" err="1"/>
              <a:t>kijkt</a:t>
            </a:r>
            <a:r>
              <a:rPr lang="en-US" i="1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60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731FF22-B16F-4E87-ABBE-2A40021C941B}"/>
              </a:ext>
            </a:extLst>
          </p:cNvPr>
          <p:cNvSpPr/>
          <p:nvPr/>
        </p:nvSpPr>
        <p:spPr>
          <a:xfrm>
            <a:off x="555643" y="325120"/>
            <a:ext cx="6063124" cy="619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Respect </a:t>
            </a:r>
            <a:r>
              <a:rPr lang="en-US" sz="2400" b="1" dirty="0" err="1"/>
              <a:t>voor</a:t>
            </a:r>
            <a:r>
              <a:rPr lang="en-US" sz="2400" b="1" dirty="0"/>
              <a:t> </a:t>
            </a:r>
            <a:r>
              <a:rPr lang="en-US" sz="2400" b="1" dirty="0" err="1"/>
              <a:t>diversiteit</a:t>
            </a:r>
            <a:r>
              <a:rPr lang="en-US" sz="2400" b="1" dirty="0"/>
              <a:t>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kritisch</a:t>
            </a:r>
            <a:r>
              <a:rPr lang="en-US" sz="2400" dirty="0"/>
              <a:t> </a:t>
            </a:r>
            <a:r>
              <a:rPr lang="en-US" sz="2400" dirty="0" err="1"/>
              <a:t>oog</a:t>
            </a:r>
            <a:r>
              <a:rPr lang="en-US" sz="2400" dirty="0"/>
              <a:t> </a:t>
            </a:r>
            <a:r>
              <a:rPr lang="en-US" sz="2400" dirty="0" err="1"/>
              <a:t>ontwikkelen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wat de </a:t>
            </a:r>
            <a:r>
              <a:rPr lang="en-US" sz="2400" dirty="0" err="1"/>
              <a:t>ander</a:t>
            </a:r>
            <a:r>
              <a:rPr lang="en-US" sz="2400" dirty="0"/>
              <a:t> </a:t>
            </a:r>
            <a:r>
              <a:rPr lang="en-US" sz="2400" dirty="0" err="1"/>
              <a:t>nodig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Jezelf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je eigen </a:t>
            </a:r>
            <a:r>
              <a:rPr lang="en-US" sz="2400" dirty="0" err="1"/>
              <a:t>leven</a:t>
            </a:r>
            <a:r>
              <a:rPr lang="en-US" sz="2400" dirty="0"/>
              <a:t> met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nieuwe</a:t>
            </a:r>
            <a:r>
              <a:rPr lang="en-US" sz="2400" dirty="0"/>
              <a:t> </a:t>
            </a:r>
            <a:r>
              <a:rPr lang="en-US" sz="2400" dirty="0" err="1"/>
              <a:t>blik</a:t>
            </a:r>
            <a:r>
              <a:rPr lang="en-US" sz="2400" dirty="0"/>
              <a:t> </a:t>
            </a:r>
            <a:r>
              <a:rPr lang="en-US" sz="2400" dirty="0" err="1"/>
              <a:t>durven</a:t>
            </a:r>
            <a:r>
              <a:rPr lang="en-US" sz="2400" dirty="0"/>
              <a:t> </a:t>
            </a:r>
            <a:r>
              <a:rPr lang="en-US" sz="2400" dirty="0" err="1"/>
              <a:t>bekijken</a:t>
            </a:r>
            <a:br>
              <a:rPr lang="en-US" sz="2400" i="1" dirty="0"/>
            </a:br>
            <a:br>
              <a:rPr lang="en-US" sz="2400" i="1" dirty="0"/>
            </a:br>
            <a:br>
              <a:rPr lang="en-US" sz="2400" i="1" dirty="0"/>
            </a:br>
            <a:endParaRPr lang="en-US" sz="2400" i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i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Leren</a:t>
            </a:r>
            <a:r>
              <a:rPr lang="en-US" sz="2400" dirty="0"/>
              <a:t> </a:t>
            </a:r>
            <a:r>
              <a:rPr lang="en-US" sz="2400" dirty="0" err="1"/>
              <a:t>omgaan</a:t>
            </a:r>
            <a:r>
              <a:rPr lang="en-US" sz="2400" dirty="0"/>
              <a:t> met </a:t>
            </a:r>
            <a:r>
              <a:rPr lang="en-US" sz="2400" dirty="0" err="1"/>
              <a:t>diversiteit</a:t>
            </a:r>
            <a:r>
              <a:rPr lang="en-US" sz="2400" dirty="0"/>
              <a:t> is </a:t>
            </a:r>
            <a:r>
              <a:rPr lang="en-US" sz="2400" dirty="0" err="1"/>
              <a:t>leren</a:t>
            </a:r>
            <a:r>
              <a:rPr lang="en-US" sz="2400" dirty="0"/>
              <a:t> </a:t>
            </a:r>
            <a:r>
              <a:rPr lang="en-US" sz="2400" dirty="0" err="1"/>
              <a:t>inzien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mensen</a:t>
            </a:r>
            <a:r>
              <a:rPr lang="en-US" sz="2400" dirty="0"/>
              <a:t> </a:t>
            </a:r>
            <a:r>
              <a:rPr lang="en-US" sz="2400" dirty="0" err="1"/>
              <a:t>gelijkwaardig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iedereen</a:t>
            </a:r>
            <a:r>
              <a:rPr lang="en-US" sz="2400" dirty="0"/>
              <a:t> respect </a:t>
            </a:r>
            <a:r>
              <a:rPr lang="en-US" sz="2400" dirty="0" err="1"/>
              <a:t>verdient</a:t>
            </a:r>
            <a:br>
              <a:rPr lang="en-US" sz="24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BA68D09-DBC0-40BF-98D3-99AA0513721A}"/>
              </a:ext>
            </a:extLst>
          </p:cNvPr>
          <p:cNvSpPr/>
          <p:nvPr/>
        </p:nvSpPr>
        <p:spPr>
          <a:xfrm>
            <a:off x="760516" y="2541325"/>
            <a:ext cx="5653377" cy="17651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&gt; </a:t>
            </a:r>
            <a:r>
              <a:rPr lang="en-US" i="1" dirty="0" err="1">
                <a:solidFill>
                  <a:schemeClr val="tx1"/>
                </a:solidFill>
              </a:rPr>
              <a:t>durf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jij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heroverwegen</a:t>
            </a:r>
            <a:r>
              <a:rPr lang="en-US" i="1" dirty="0">
                <a:solidFill>
                  <a:schemeClr val="tx1"/>
                </a:solidFill>
              </a:rPr>
              <a:t> wat je van </a:t>
            </a:r>
            <a:r>
              <a:rPr lang="en-US" i="1" dirty="0" err="1">
                <a:solidFill>
                  <a:schemeClr val="tx1"/>
                </a:solidFill>
              </a:rPr>
              <a:t>thuis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hebt</a:t>
            </a:r>
            <a:r>
              <a:rPr lang="en-US" i="1" dirty="0">
                <a:solidFill>
                  <a:schemeClr val="tx1"/>
                </a:solidFill>
              </a:rPr>
              <a:t>  </a:t>
            </a:r>
            <a:r>
              <a:rPr lang="en-US" i="1" dirty="0" err="1">
                <a:solidFill>
                  <a:schemeClr val="tx1"/>
                </a:solidFill>
              </a:rPr>
              <a:t>meegekregen</a:t>
            </a:r>
            <a:r>
              <a:rPr lang="en-US" i="1" dirty="0">
                <a:solidFill>
                  <a:schemeClr val="tx1"/>
                </a:solidFill>
              </a:rPr>
              <a:t> of </a:t>
            </a:r>
            <a:r>
              <a:rPr lang="en-US" i="1" dirty="0" err="1">
                <a:solidFill>
                  <a:schemeClr val="tx1"/>
                </a:solidFill>
              </a:rPr>
              <a:t>houd</a:t>
            </a:r>
            <a:r>
              <a:rPr lang="en-US" i="1" dirty="0">
                <a:solidFill>
                  <a:schemeClr val="tx1"/>
                </a:solidFill>
              </a:rPr>
              <a:t> je vast </a:t>
            </a:r>
            <a:r>
              <a:rPr lang="en-US" i="1" dirty="0" err="1">
                <a:solidFill>
                  <a:schemeClr val="tx1"/>
                </a:solidFill>
              </a:rPr>
              <a:t>aan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gewoonten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denkwijzen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manieren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omdat</a:t>
            </a:r>
            <a:r>
              <a:rPr lang="en-US" i="1" dirty="0">
                <a:solidFill>
                  <a:schemeClr val="tx1"/>
                </a:solidFill>
              </a:rPr>
              <a:t> je </a:t>
            </a:r>
            <a:r>
              <a:rPr lang="en-US" i="1" dirty="0" err="1">
                <a:solidFill>
                  <a:schemeClr val="tx1"/>
                </a:solidFill>
              </a:rPr>
              <a:t>daaraan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gewend</a:t>
            </a:r>
            <a:r>
              <a:rPr lang="en-US" i="1" dirty="0">
                <a:solidFill>
                  <a:schemeClr val="tx1"/>
                </a:solidFill>
              </a:rPr>
              <a:t> bent </a:t>
            </a:r>
            <a:r>
              <a:rPr lang="en-US" i="1" dirty="0" err="1">
                <a:solidFill>
                  <a:schemeClr val="tx1"/>
                </a:solidFill>
              </a:rPr>
              <a:t>en</a:t>
            </a:r>
            <a:r>
              <a:rPr lang="en-US" i="1" dirty="0">
                <a:solidFill>
                  <a:schemeClr val="tx1"/>
                </a:solidFill>
              </a:rPr>
              <a:t> die </a:t>
            </a:r>
            <a:r>
              <a:rPr lang="en-US" i="1" dirty="0" err="1">
                <a:solidFill>
                  <a:schemeClr val="tx1"/>
                </a:solidFill>
              </a:rPr>
              <a:t>voor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jou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altijd</a:t>
            </a:r>
            <a:r>
              <a:rPr lang="en-US" i="1" dirty="0">
                <a:solidFill>
                  <a:schemeClr val="tx1"/>
                </a:solidFill>
              </a:rPr>
              <a:t> het </a:t>
            </a:r>
            <a:r>
              <a:rPr lang="en-US" i="1" dirty="0" err="1">
                <a:solidFill>
                  <a:schemeClr val="tx1"/>
                </a:solidFill>
              </a:rPr>
              <a:t>beste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hebben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gewerkt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2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2709D72-C659-4E88-BD98-6DB0CAC0272F}"/>
              </a:ext>
            </a:extLst>
          </p:cNvPr>
          <p:cNvSpPr/>
          <p:nvPr/>
        </p:nvSpPr>
        <p:spPr>
          <a:xfrm>
            <a:off x="547787" y="1579970"/>
            <a:ext cx="11335910" cy="464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b="1" dirty="0" err="1"/>
              <a:t>Verbale</a:t>
            </a:r>
            <a:r>
              <a:rPr lang="en-US" sz="2400" b="1" dirty="0"/>
              <a:t> </a:t>
            </a:r>
            <a:r>
              <a:rPr lang="en-US" sz="2400" b="1" dirty="0" err="1"/>
              <a:t>communicatie</a:t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err="1"/>
              <a:t>nederlands</a:t>
            </a:r>
            <a:r>
              <a:rPr lang="en-US" sz="2400" dirty="0"/>
              <a:t> is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moeilijke</a:t>
            </a:r>
            <a:r>
              <a:rPr lang="en-US" sz="2400" dirty="0"/>
              <a:t> taal!</a:t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err="1"/>
              <a:t>gebruik</a:t>
            </a:r>
            <a:r>
              <a:rPr lang="en-US" sz="2400" dirty="0"/>
              <a:t> zo min </a:t>
            </a:r>
            <a:r>
              <a:rPr lang="en-US" sz="2400" dirty="0" err="1"/>
              <a:t>mogelijk</a:t>
            </a:r>
            <a:r>
              <a:rPr lang="en-US" sz="2400" dirty="0"/>
              <a:t> </a:t>
            </a:r>
            <a:r>
              <a:rPr lang="en-US" sz="2400" dirty="0" err="1"/>
              <a:t>uitdrukkingen</a:t>
            </a: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err="1"/>
              <a:t>kennis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 van het </a:t>
            </a:r>
            <a:r>
              <a:rPr lang="en-US" sz="2400" dirty="0" err="1"/>
              <a:t>onderwerp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dirty="0"/>
            </a:br>
            <a:r>
              <a:rPr lang="en-US" sz="2400" b="1" dirty="0"/>
              <a:t>- Non-</a:t>
            </a:r>
            <a:r>
              <a:rPr lang="en-US" sz="2400" b="1" dirty="0" err="1"/>
              <a:t>verbale</a:t>
            </a:r>
            <a:r>
              <a:rPr lang="en-US" sz="2400" b="1" dirty="0"/>
              <a:t> </a:t>
            </a:r>
            <a:r>
              <a:rPr lang="en-US" sz="2400" b="1" dirty="0" err="1"/>
              <a:t>communicatie</a:t>
            </a:r>
            <a:br>
              <a:rPr lang="en-US" sz="2400" dirty="0"/>
            </a:br>
            <a:r>
              <a:rPr lang="en-US" sz="2400" dirty="0" err="1"/>
              <a:t>Woorden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gebaren</a:t>
            </a:r>
            <a:r>
              <a:rPr lang="en-US" sz="2400" dirty="0"/>
              <a:t>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verschillende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emotionele</a:t>
            </a:r>
            <a:r>
              <a:rPr lang="en-US" sz="2400" dirty="0"/>
              <a:t> </a:t>
            </a:r>
            <a:r>
              <a:rPr lang="en-US" sz="2400" dirty="0" err="1"/>
              <a:t>betekenis</a:t>
            </a:r>
            <a:r>
              <a:rPr lang="en-US" sz="2400" dirty="0"/>
              <a:t> </a:t>
            </a:r>
            <a:r>
              <a:rPr lang="en-US" sz="2400" dirty="0" err="1"/>
              <a:t>hebben</a:t>
            </a:r>
            <a:r>
              <a:rPr lang="en-US" sz="2400" dirty="0"/>
              <a:t>, </a:t>
            </a:r>
            <a:r>
              <a:rPr lang="en-US" sz="2400" dirty="0" err="1"/>
              <a:t>afhankelijk</a:t>
            </a:r>
            <a:r>
              <a:rPr lang="en-US" sz="2400" dirty="0"/>
              <a:t> van </a:t>
            </a:r>
            <a:br>
              <a:rPr lang="en-US" sz="2400" dirty="0"/>
            </a:br>
            <a:r>
              <a:rPr lang="en-US" sz="2400" dirty="0" err="1"/>
              <a:t>cultuur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ervaring</a:t>
            </a:r>
            <a:r>
              <a:rPr lang="en-US" sz="2400" dirty="0"/>
              <a:t>…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71BABA-E0B7-4909-84D3-01EEA8CAC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2" t="38795" r="18215"/>
          <a:stretch/>
        </p:blipFill>
        <p:spPr>
          <a:xfrm>
            <a:off x="6990223" y="2989554"/>
            <a:ext cx="4469095" cy="3406213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8A5DB7D-FC31-4F88-9976-A57CAD01B5AA}"/>
              </a:ext>
            </a:extLst>
          </p:cNvPr>
          <p:cNvSpPr/>
          <p:nvPr/>
        </p:nvSpPr>
        <p:spPr>
          <a:xfrm>
            <a:off x="2015607" y="592091"/>
            <a:ext cx="7964842" cy="16328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Lesopdracht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i="1" dirty="0" err="1">
                <a:solidFill>
                  <a:srgbClr val="002060"/>
                </a:solidFill>
              </a:rPr>
              <a:t>Interculturele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communicatie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  <a:br>
              <a:rPr lang="en-US" sz="2800" b="1">
                <a:solidFill>
                  <a:srgbClr val="002060"/>
                </a:solidFill>
              </a:rPr>
            </a:br>
            <a:r>
              <a:rPr lang="en-US" sz="2800" b="1">
                <a:solidFill>
                  <a:srgbClr val="002060"/>
                </a:solidFill>
              </a:rPr>
              <a:t>- </a:t>
            </a:r>
            <a:r>
              <a:rPr lang="en-US" sz="2800">
                <a:solidFill>
                  <a:srgbClr val="002060"/>
                </a:solidFill>
              </a:rPr>
              <a:t>Pak </a:t>
            </a:r>
            <a:r>
              <a:rPr lang="en-US" sz="2800" dirty="0" err="1">
                <a:solidFill>
                  <a:srgbClr val="002060"/>
                </a:solidFill>
              </a:rPr>
              <a:t>blz</a:t>
            </a:r>
            <a:r>
              <a:rPr lang="en-US" sz="2800" dirty="0">
                <a:solidFill>
                  <a:srgbClr val="002060"/>
                </a:solidFill>
              </a:rPr>
              <a:t>. 85 van je </a:t>
            </a:r>
            <a:r>
              <a:rPr lang="en-US" sz="2800" dirty="0" err="1">
                <a:solidFill>
                  <a:srgbClr val="002060"/>
                </a:solidFill>
              </a:rPr>
              <a:t>boek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erbij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verdiep</a:t>
            </a:r>
            <a:r>
              <a:rPr lang="en-US" sz="2800" dirty="0">
                <a:solidFill>
                  <a:srgbClr val="002060"/>
                </a:solidFill>
              </a:rPr>
              <a:t> je in de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</a:rPr>
              <a:t>aandachtspunten</a:t>
            </a:r>
            <a:r>
              <a:rPr lang="en-US" sz="2800" dirty="0">
                <a:solidFill>
                  <a:srgbClr val="002060"/>
                </a:solidFill>
              </a:rPr>
              <a:t> (10  </a:t>
            </a:r>
            <a:r>
              <a:rPr lang="en-US" sz="2800" dirty="0" err="1">
                <a:solidFill>
                  <a:srgbClr val="002060"/>
                </a:solidFill>
              </a:rPr>
              <a:t>minuten</a:t>
            </a:r>
            <a:r>
              <a:rPr lang="en-US" sz="2800" dirty="0">
                <a:solidFill>
                  <a:srgbClr val="002060"/>
                </a:solidFill>
              </a:rPr>
              <a:t>, flip-over)</a:t>
            </a:r>
            <a:br>
              <a:rPr lang="en-US" sz="2400" dirty="0">
                <a:solidFill>
                  <a:srgbClr val="002060"/>
                </a:solidFill>
              </a:rPr>
            </a:br>
            <a:br>
              <a:rPr lang="en-US" sz="2400" dirty="0">
                <a:solidFill>
                  <a:srgbClr val="002060"/>
                </a:solidFill>
              </a:rPr>
            </a:b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0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209B214-B100-4A23-A1F2-C06CB50B3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6"/>
          <a:stretch/>
        </p:blipFill>
        <p:spPr>
          <a:xfrm>
            <a:off x="2018785" y="457200"/>
            <a:ext cx="815443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18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644</Words>
  <Application>Microsoft Office PowerPoint</Application>
  <PresentationFormat>Breedbeeld</PresentationFormat>
  <Paragraphs>77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Module Diversiteit</vt:lpstr>
      <vt:lpstr>PowerPoint-presentatie</vt:lpstr>
      <vt:lpstr>Vandaag:</vt:lpstr>
      <vt:lpstr>PowerPoint-presentatie</vt:lpstr>
      <vt:lpstr>Groepsklimaat: Zoek op in je boek, blz. 79 en 80 - Open en gesloten Wat zijn de kenmerken? Voorbeelden? - Homogeen en heterogeen team &gt; wat betekent dit? Wat zijn de voor- en nadelen?   Lesopdracht 1: hoe gebruik maken van diversiteit? - je krijgt van de docent verschillende voorbeelden - schrijf op wat je juist wél en niet moet doen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Diversiteit</dc:title>
  <dc:creator>Florieke Sieberichs - Wieringa</dc:creator>
  <cp:lastModifiedBy>Laura Beeftink</cp:lastModifiedBy>
  <cp:revision>2</cp:revision>
  <dcterms:created xsi:type="dcterms:W3CDTF">2021-11-16T11:44:10Z</dcterms:created>
  <dcterms:modified xsi:type="dcterms:W3CDTF">2021-11-22T11:02:31Z</dcterms:modified>
</cp:coreProperties>
</file>